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0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1" r:id="rId18"/>
    <p:sldId id="269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3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7FE-7B25-D04D-180D-29681D0CA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941A4-1A96-D5A6-72E9-56648DFB0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91A3B-8271-1FF6-0466-EBE9593C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6344-488E-674E-CFD4-00D04719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04A25-961A-5CB4-616A-898CCDD0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56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C124-A0B0-1841-971F-0D0D718E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44918-0682-89C2-2A18-13894AB9B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9E168-D0D6-5656-68F5-66929706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061D4-328D-2A8D-06D5-0370B09B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B249-D5FF-51F2-89FC-DFFDDC80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95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27430F-FA1B-3D95-C064-E2A7580E7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61B34-94D5-8370-799B-BAB4C3E51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9F806-5CA3-21E2-95DF-F52196F5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DAD61-59AF-F291-F5AB-9C82915D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82F0D-3AF3-207A-421D-33A59897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963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8136-FF70-DC36-F894-D5302795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5103-9F2C-F8F9-A317-6BE258D0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F302-A702-8572-699C-A1BD417B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DA55-B1E3-BD5D-28D3-57C57E8E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D965D-5A50-8E48-B337-CD627141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793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D1D5-F683-D288-25DC-2536A346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CB97-3741-1DD5-6A9F-75DC62073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DC325-E093-8EFA-7EB7-C3F01B09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084B-82A0-E89D-0BED-4255F4D5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A34B8-5B26-2919-48F4-F8FA79CD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7948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3E96-EBB2-CAB9-2EB8-AA9EDDBC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9867F-E3DA-141F-F329-AC3DAA3B8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C29FE-222F-4C61-279B-CAA191AE1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4B0D8-F629-079D-F02F-42339B6E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8D10B-E9A2-53AE-7094-5ECE33CE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DDB60-F32F-07C0-565D-244F1ECE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5277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9A85-325D-E9C9-DDD9-2D5086B8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8FEE-C845-9EF2-5F56-77EA00F3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4B776-D283-674D-DD56-361D6153A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1354-1BB6-FAF9-8B15-42A04D4D2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2A21B-39DD-49A4-60B4-898DB0A99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78C604-E725-70FF-2D6C-0231E633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8B667-A0B6-302B-7610-7BA44DD4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D1C5E-C74D-4527-8C20-3468018F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1266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C17D-FA2B-D8C2-F4B2-2649888D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0CB3D-84E4-16E6-8ABE-D655FA0C6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04391-7A69-3F98-D7E6-607E25B2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112A6-7F5E-C0AE-F25D-6A807DAF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400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455AC-5E7C-2301-341E-165DF7A8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FFA90-98AF-34F4-90A9-530C14D0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0DAF3-B29C-7E5E-F051-2918F721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5901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7EBE-DEBC-F13B-B188-454A15D9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E74C-E58B-342C-D13F-CC7E18DB3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BF5F9-974D-74E3-9B75-E1663AA0B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71031-5817-F934-8D47-A1124707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7FF10-F667-30E2-7C0C-BB52B0C7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EF0CE-2B57-7607-1754-E4D628112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357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F0B3-0616-E02E-5EA6-2EF697E1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DF325-1111-C242-5BC4-A7E8D5451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187E4-02FD-E15C-89E4-A0D4AE657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03DDC-B831-4296-9785-D146F178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A5D19-4DC4-6C9D-4E97-B3F695AD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50214-FBB5-107F-E6BF-ABB46955E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3202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FAF99-3CEF-D587-8F9B-F1FD8D46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A077B-B6E1-C27C-EE89-E793DBE00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0257A-FE00-EB6F-81AF-BCCB6B8DE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119C-E444-4F94-87E9-669A59AC105C}" type="datetimeFigureOut">
              <a:rPr lang="en-DK" smtClean="0"/>
              <a:t>05/02/2024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012DC-F28B-D633-F057-AC96196B9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E233D-9ADC-3B62-CAB8-F23B7D796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6783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1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microsoft.com/office/2007/relationships/media" Target="../media/media6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D513F-F089-2795-6FCE-E8D22495A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 fontScale="90000"/>
          </a:bodyPr>
          <a:lstStyle/>
          <a:p>
            <a:r>
              <a:rPr lang="en-DK" sz="4500" dirty="0"/>
              <a:t>What I have learned about fruit flies, proteins, and simulating cell dynamics, what I have been doing so far and what I expect to be doing for the coming year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FCD6C-E8B3-E481-C859-553561BCFD17}"/>
              </a:ext>
            </a:extLst>
          </p:cNvPr>
          <p:cNvSpPr txBox="1"/>
          <p:nvPr/>
        </p:nvSpPr>
        <p:spPr>
          <a:xfrm>
            <a:off x="5012267" y="5626155"/>
            <a:ext cx="323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Jakob Schauser</a:t>
            </a:r>
          </a:p>
        </p:txBody>
      </p:sp>
    </p:spTree>
    <p:extLst>
      <p:ext uri="{BB962C8B-B14F-4D97-AF65-F5344CB8AC3E}">
        <p14:creationId xmlns:p14="http://schemas.microsoft.com/office/powerpoint/2010/main" val="291446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4817-E2DA-CF37-BD42-B9F6EF744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F00C-DBAE-A9D6-DE69-C5DEEFB4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05B664-A364-2B37-68D0-2FFA3EF05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BADBE-4A36-0C2F-EA36-9A24D655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8E59E-D840-0B88-47BB-B4B67098F06C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A2BA06-BC38-5D2F-D44D-EBFD95BA0951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E4BE4E-4E53-896A-D421-9A6031224AFE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CD7B556-473F-E1EC-AC1E-4178825700A5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3B568A-514D-5A51-A031-6333CFA1B73C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CD9EE9F-9896-7528-A93A-07F97B25C162}"/>
              </a:ext>
            </a:extLst>
          </p:cNvPr>
          <p:cNvSpPr/>
          <p:nvPr/>
        </p:nvSpPr>
        <p:spPr>
          <a:xfrm rot="13511283">
            <a:off x="1519400" y="3721619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B78BDA0-1132-BA6C-4581-152318AEB438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A887-C093-86D7-4E92-94F8AB4A60B6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4FA60A-8DCF-6775-0A0A-7CF813328B26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6A67D0-A6EA-D96C-093F-514A55CFDE6D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5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6B05-E8A0-EF33-BC9D-D618737CB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248C-4FFB-FE97-9F97-A28D87A2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103F85-86E6-D839-865E-D2CD15198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41735-46EB-3A7D-26D0-FADB8F8E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084C7E-698C-2288-C0E8-AA85B264CDAF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4606FD-7DEF-03A4-BF26-F761CF801781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DF3C87-837A-8560-A17F-1516A0357AE6}"/>
              </a:ext>
            </a:extLst>
          </p:cNvPr>
          <p:cNvSpPr/>
          <p:nvPr/>
        </p:nvSpPr>
        <p:spPr>
          <a:xfrm>
            <a:off x="1310698" y="4083885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4BBE260-C02D-CABF-933B-1C6E1CDC729B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D5BEB34-9877-6B95-D4D4-D12F916B6B0E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A252BF-554F-E28E-7BA7-DE1B18C0D3FF}"/>
              </a:ext>
            </a:extLst>
          </p:cNvPr>
          <p:cNvSpPr/>
          <p:nvPr/>
        </p:nvSpPr>
        <p:spPr>
          <a:xfrm>
            <a:off x="2547425" y="410494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F542269-1A98-B987-2CCA-73C493711F8A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3CDAB-F2CE-CA57-B8A0-13FF3E646061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F31B26-FA05-0A15-5926-7B576C930605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3404F7-BE3E-E98E-85FB-94E2EA0062EF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45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6585-258E-7157-96AB-4EFBC78A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B92A-83BC-0049-7261-3BFDF2FD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592928-968D-4DC2-4603-191607AD3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AA6E80-3149-1A74-D27F-DF11F0AA9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A2DC2F-172B-1B31-DE99-CA873BAD06AA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A47A-1EEC-EDDA-407F-8263A6C3FE4C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C87770-EF96-AF47-BF0D-3F3F6B9B91F0}"/>
              </a:ext>
            </a:extLst>
          </p:cNvPr>
          <p:cNvSpPr/>
          <p:nvPr/>
        </p:nvSpPr>
        <p:spPr>
          <a:xfrm>
            <a:off x="1310698" y="4083885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DB06D3-AB6C-B5EC-7BDE-2694E29BD61C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CDCC15-3693-E468-91A3-D5D5AA016D4F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1E21C7E-2F01-C302-BFDE-DFDF5CD2AB24}"/>
              </a:ext>
            </a:extLst>
          </p:cNvPr>
          <p:cNvSpPr/>
          <p:nvPr/>
        </p:nvSpPr>
        <p:spPr>
          <a:xfrm>
            <a:off x="2547425" y="410494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AE9B2AB-2FCA-0B2B-CEB8-C64F159E28DD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2C16B-71CC-88EC-538B-D8B0975128A4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6C636-8790-58A5-F45F-8ADB3731E5DF}"/>
              </a:ext>
            </a:extLst>
          </p:cNvPr>
          <p:cNvSpPr txBox="1"/>
          <p:nvPr/>
        </p:nvSpPr>
        <p:spPr>
          <a:xfrm>
            <a:off x="6887695" y="4532817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PCP aligned and perpendicular to distance?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507078-7789-2992-85EC-6CC4CD0BE99C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E7A245-1D8F-1199-D6C9-467302F53F33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6C4DF0-0D11-2AC0-0389-DDF54F8E7851}"/>
              </a:ext>
            </a:extLst>
          </p:cNvPr>
          <p:cNvCxnSpPr>
            <a:cxnSpLocks/>
          </p:cNvCxnSpPr>
          <p:nvPr/>
        </p:nvCxnSpPr>
        <p:spPr>
          <a:xfrm flipV="1">
            <a:off x="7413174" y="4104946"/>
            <a:ext cx="147559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43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C97C5-0A39-77A8-4517-B19FDF56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C985-4B2B-558E-36D2-E2805D8F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C3F183-16C7-29DA-310D-E89AABC27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CBD30-019A-41B7-1E58-8D265EF1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5B9C6C-EA01-89E0-EE36-77B4D98B31A4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0396EE-8F85-44B8-6E02-395DF75FD7D6}"/>
              </a:ext>
            </a:extLst>
          </p:cNvPr>
          <p:cNvSpPr/>
          <p:nvPr/>
        </p:nvSpPr>
        <p:spPr>
          <a:xfrm>
            <a:off x="1222005" y="3970330"/>
            <a:ext cx="601667" cy="6016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E576707-05DE-5D79-8085-D8913876D4B1}"/>
              </a:ext>
            </a:extLst>
          </p:cNvPr>
          <p:cNvSpPr/>
          <p:nvPr/>
        </p:nvSpPr>
        <p:spPr>
          <a:xfrm>
            <a:off x="1812725" y="4103586"/>
            <a:ext cx="430306" cy="31376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0ADEAEC-1597-4B6E-CBC2-72BB6A003A53}"/>
              </a:ext>
            </a:extLst>
          </p:cNvPr>
          <p:cNvSpPr/>
          <p:nvPr/>
        </p:nvSpPr>
        <p:spPr>
          <a:xfrm rot="16200000">
            <a:off x="1315247" y="3599328"/>
            <a:ext cx="430306" cy="31376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EB95BB-503B-FACE-33DA-275CAB5D0A4F}"/>
              </a:ext>
            </a:extLst>
          </p:cNvPr>
          <p:cNvSpPr/>
          <p:nvPr/>
        </p:nvSpPr>
        <p:spPr>
          <a:xfrm>
            <a:off x="1165017" y="3859306"/>
            <a:ext cx="836385" cy="8046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DFFCBC-B716-5F2F-742D-C836448B6740}"/>
              </a:ext>
            </a:extLst>
          </p:cNvPr>
          <p:cNvSpPr/>
          <p:nvPr/>
        </p:nvSpPr>
        <p:spPr>
          <a:xfrm>
            <a:off x="1989772" y="4050185"/>
            <a:ext cx="598174" cy="41961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AD890D-3F5D-D67F-5E95-3D1B278F3900}"/>
              </a:ext>
            </a:extLst>
          </p:cNvPr>
          <p:cNvSpPr/>
          <p:nvPr/>
        </p:nvSpPr>
        <p:spPr>
          <a:xfrm rot="16200000">
            <a:off x="1282745" y="3360252"/>
            <a:ext cx="575459" cy="43617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F4-DB28-BA09-444F-E7FF7B2EF494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7BA3-0F6E-ADF5-7474-FD43F7579A45}"/>
              </a:ext>
            </a:extLst>
          </p:cNvPr>
          <p:cNvSpPr txBox="1"/>
          <p:nvPr/>
        </p:nvSpPr>
        <p:spPr>
          <a:xfrm>
            <a:off x="6887695" y="4532817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PCP aligned and perpendicular to distance?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65FCC-0A14-76B2-F718-09701A2EFDD8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E72AF3-99EB-594F-6428-D586DC5182E6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DC3999-1EAB-49DE-A163-EF9D45D79413}"/>
              </a:ext>
            </a:extLst>
          </p:cNvPr>
          <p:cNvCxnSpPr>
            <a:cxnSpLocks/>
          </p:cNvCxnSpPr>
          <p:nvPr/>
        </p:nvCxnSpPr>
        <p:spPr>
          <a:xfrm flipV="1">
            <a:off x="7413174" y="4104946"/>
            <a:ext cx="147559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280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8971-7DC5-C90F-13F7-CA318CE9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And finally: My work</a:t>
            </a:r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846380E6-52A6-DDA9-DCA7-D76C8E49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66" y="836747"/>
            <a:ext cx="50577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C9B1F-CE3A-833A-DEE6-233EC555BED3}"/>
              </a:ext>
            </a:extLst>
          </p:cNvPr>
          <p:cNvSpPr txBox="1"/>
          <p:nvPr/>
        </p:nvSpPr>
        <p:spPr>
          <a:xfrm>
            <a:off x="695324" y="2107729"/>
            <a:ext cx="515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Implementation of genetic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366E-71CB-B95F-B783-3E5E54CC5EAE}"/>
              </a:ext>
            </a:extLst>
          </p:cNvPr>
          <p:cNvSpPr txBox="1"/>
          <p:nvPr/>
        </p:nvSpPr>
        <p:spPr>
          <a:xfrm>
            <a:off x="695324" y="1805094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Boundary- and initial condition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30791-5726-7833-16EB-776F3843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4110306"/>
            <a:ext cx="4989389" cy="231371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03AAD18-17DC-AF62-95F5-60FBEB674308}"/>
              </a:ext>
            </a:extLst>
          </p:cNvPr>
          <p:cNvSpPr/>
          <p:nvPr/>
        </p:nvSpPr>
        <p:spPr>
          <a:xfrm>
            <a:off x="8412893" y="3345349"/>
            <a:ext cx="508000" cy="613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028" name="Picture 4" descr="Hierarchy of patterning genes in the early Drosophila embryo. The... |  Download Scientific Diagram">
            <a:extLst>
              <a:ext uri="{FF2B5EF4-FFF2-40B4-BE49-F238E27FC236}">
                <a16:creationId xmlns:a16="http://schemas.microsoft.com/office/drawing/2014/main" id="{E77D6D68-911F-F85F-CE67-67F4F4EA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7" y="3429000"/>
            <a:ext cx="4760332" cy="28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D805AA65-E58F-3830-5968-3F9181082D9D}"/>
              </a:ext>
            </a:extLst>
          </p:cNvPr>
          <p:cNvSpPr/>
          <p:nvPr/>
        </p:nvSpPr>
        <p:spPr>
          <a:xfrm rot="16675497">
            <a:off x="5303255" y="4681423"/>
            <a:ext cx="508000" cy="613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A2657A3-2A1B-9AB5-C6E7-999908783A88}"/>
              </a:ext>
            </a:extLst>
          </p:cNvPr>
          <p:cNvSpPr/>
          <p:nvPr/>
        </p:nvSpPr>
        <p:spPr>
          <a:xfrm rot="14084412">
            <a:off x="5361546" y="2894638"/>
            <a:ext cx="508000" cy="613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0163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F32C-9668-F1DB-09C8-38639701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Pop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1CBB2-FBB1-10A0-F346-57888CB9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K" sz="4000" dirty="0">
                <a:solidFill>
                  <a:srgbClr val="000000"/>
                </a:solidFill>
                <a:latin typeface="Linux Libertine"/>
              </a:rPr>
              <a:t>A) Hunchback</a:t>
            </a:r>
          </a:p>
          <a:p>
            <a:pPr marL="0" indent="0">
              <a:buNone/>
            </a:pPr>
            <a:r>
              <a:rPr lang="en-DK" sz="4000" b="0" i="0" dirty="0">
                <a:solidFill>
                  <a:srgbClr val="000000"/>
                </a:solidFill>
                <a:effectLst/>
                <a:latin typeface="Linux Libertine"/>
              </a:rPr>
              <a:t>B) Spätzle</a:t>
            </a:r>
          </a:p>
          <a:p>
            <a:pPr marL="0" indent="0">
              <a:buNone/>
            </a:pPr>
            <a:r>
              <a:rPr lang="en-DK" sz="4000" b="0" i="0" dirty="0">
                <a:solidFill>
                  <a:srgbClr val="000000"/>
                </a:solidFill>
                <a:effectLst/>
                <a:latin typeface="Linux Libertine"/>
              </a:rPr>
              <a:t>C) Mothers Against </a:t>
            </a:r>
            <a:r>
              <a:rPr lang="en-DK" sz="4000" dirty="0">
                <a:solidFill>
                  <a:srgbClr val="000000"/>
                </a:solidFill>
                <a:latin typeface="Linux Libertine"/>
              </a:rPr>
              <a:t>D</a:t>
            </a:r>
            <a:r>
              <a:rPr lang="en-DK" sz="4000" b="0" i="0" dirty="0">
                <a:solidFill>
                  <a:srgbClr val="000000"/>
                </a:solidFill>
                <a:effectLst/>
                <a:latin typeface="Linux Libertine"/>
              </a:rPr>
              <a:t>ecapentaplegic</a:t>
            </a:r>
          </a:p>
          <a:p>
            <a:pPr marL="0" indent="0">
              <a:buNone/>
            </a:pPr>
            <a:r>
              <a:rPr lang="en-DK" sz="4000" b="0" i="0" dirty="0">
                <a:solidFill>
                  <a:srgbClr val="000000"/>
                </a:solidFill>
                <a:effectLst/>
                <a:latin typeface="Linux Libertine"/>
              </a:rPr>
              <a:t>D) Sonic Hedgehog</a:t>
            </a:r>
          </a:p>
          <a:p>
            <a:pPr marL="0" indent="0">
              <a:buNone/>
            </a:pPr>
            <a:r>
              <a:rPr lang="en-DK" sz="4000" dirty="0">
                <a:solidFill>
                  <a:srgbClr val="000000"/>
                </a:solidFill>
                <a:latin typeface="Linux Libertine"/>
              </a:rPr>
              <a:t>E) All of the above</a:t>
            </a:r>
            <a:endParaRPr lang="en-DK" sz="4000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DK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DK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65256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4275-FF3C-6E51-6D99-2F0C754F4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650" y="231775"/>
            <a:ext cx="10515600" cy="1325563"/>
          </a:xfrm>
        </p:spPr>
        <p:txBody>
          <a:bodyPr/>
          <a:lstStyle/>
          <a:p>
            <a:r>
              <a:rPr lang="en-DK" dirty="0"/>
              <a:t>My results</a:t>
            </a:r>
          </a:p>
        </p:txBody>
      </p:sp>
      <p:pic>
        <p:nvPicPr>
          <p:cNvPr id="4" name="2k_cells_6s">
            <a:hlinkClick r:id="" action="ppaction://media"/>
            <a:extLst>
              <a:ext uri="{FF2B5EF4-FFF2-40B4-BE49-F238E27FC236}">
                <a16:creationId xmlns:a16="http://schemas.microsoft.com/office/drawing/2014/main" id="{D04E562F-A1FB-69F0-9EB0-93C3AA4588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2060" r="22286"/>
          <a:stretch/>
        </p:blipFill>
        <p:spPr>
          <a:xfrm>
            <a:off x="5791201" y="1346092"/>
            <a:ext cx="5057774" cy="5111859"/>
          </a:xfrm>
        </p:spPr>
      </p:pic>
      <p:pic>
        <p:nvPicPr>
          <p:cNvPr id="5" name="stascutstart">
            <a:hlinkClick r:id="" action="ppaction://media"/>
            <a:extLst>
              <a:ext uri="{FF2B5EF4-FFF2-40B4-BE49-F238E27FC236}">
                <a16:creationId xmlns:a16="http://schemas.microsoft.com/office/drawing/2014/main" id="{9F214CB6-5B04-A01F-4153-133A8C34AB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6356" r="26941"/>
          <a:stretch/>
        </p:blipFill>
        <p:spPr>
          <a:xfrm>
            <a:off x="1114425" y="1431892"/>
            <a:ext cx="4095750" cy="49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4302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CD79-AD7E-D346-0C70-B08BAF19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beauty of having a simulation</a:t>
            </a:r>
          </a:p>
        </p:txBody>
      </p:sp>
      <p:pic>
        <p:nvPicPr>
          <p:cNvPr id="5" name="colortest">
            <a:hlinkClick r:id="" action="ppaction://media"/>
            <a:extLst>
              <a:ext uri="{FF2B5EF4-FFF2-40B4-BE49-F238E27FC236}">
                <a16:creationId xmlns:a16="http://schemas.microsoft.com/office/drawing/2014/main" id="{18DEB517-5C61-BBB3-2743-3C5304B4F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1213" y="1690688"/>
            <a:ext cx="4193538" cy="4193538"/>
          </a:xfrm>
          <a:prstGeom prst="rect">
            <a:avLst/>
          </a:prstGeom>
        </p:spPr>
      </p:pic>
      <p:pic>
        <p:nvPicPr>
          <p:cNvPr id="8" name="allweak_preferentialer_cross_sections">
            <a:hlinkClick r:id="" action="ppaction://media"/>
            <a:extLst>
              <a:ext uri="{FF2B5EF4-FFF2-40B4-BE49-F238E27FC236}">
                <a16:creationId xmlns:a16="http://schemas.microsoft.com/office/drawing/2014/main" id="{7714B7D1-D038-F8E4-7C29-B6C4B5A9D6AE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4">
                  <p14:trim end="112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0538" y="1252537"/>
            <a:ext cx="5605462" cy="5605463"/>
          </a:xfrm>
        </p:spPr>
      </p:pic>
    </p:spTree>
    <p:extLst>
      <p:ext uri="{BB962C8B-B14F-4D97-AF65-F5344CB8AC3E}">
        <p14:creationId xmlns:p14="http://schemas.microsoft.com/office/powerpoint/2010/main" val="369866693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3FF8-F0CA-E865-93E1-3C1C8713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What I will be doing for the coming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40C82-9C0E-A2BB-36BD-85A008043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Simulating mutants</a:t>
            </a:r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/>
              <a:t>Something else?</a:t>
            </a:r>
          </a:p>
        </p:txBody>
      </p:sp>
      <p:pic>
        <p:nvPicPr>
          <p:cNvPr id="4" name="1-s2.0-S0960982223009892-mmc3">
            <a:hlinkClick r:id="" action="ppaction://media"/>
            <a:extLst>
              <a:ext uri="{FF2B5EF4-FFF2-40B4-BE49-F238E27FC236}">
                <a16:creationId xmlns:a16="http://schemas.microsoft.com/office/drawing/2014/main" id="{8923FE03-8079-1C2F-DF01-FBBBA91B78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4352"/>
          <a:stretch/>
        </p:blipFill>
        <p:spPr>
          <a:xfrm>
            <a:off x="3365500" y="2343149"/>
            <a:ext cx="6521552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2705-76ED-9FEB-9CE3-5377B425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Final pop quiz</a:t>
            </a:r>
            <a:br>
              <a:rPr lang="en-DK" dirty="0"/>
            </a:b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6B45-FE19-DAAF-B347-493D159FD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BF86D-D6A4-F0A0-8004-B073B7BD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2" y="2595681"/>
            <a:ext cx="11093756" cy="14056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05EDEA-3107-CFEE-F6C1-E0A85557C100}"/>
              </a:ext>
            </a:extLst>
          </p:cNvPr>
          <p:cNvSpPr/>
          <p:nvPr/>
        </p:nvSpPr>
        <p:spPr>
          <a:xfrm>
            <a:off x="2695575" y="3609975"/>
            <a:ext cx="9191625" cy="1076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67CD7D-A6E5-DDDD-4237-B981893F9C90}"/>
              </a:ext>
            </a:extLst>
          </p:cNvPr>
          <p:cNvSpPr/>
          <p:nvPr/>
        </p:nvSpPr>
        <p:spPr>
          <a:xfrm>
            <a:off x="10079280" y="3255963"/>
            <a:ext cx="1052703" cy="3787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EF9E5-1452-EA3C-8491-01158228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15588"/>
            <a:ext cx="9888970" cy="3198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8E48CE-8006-179F-E3FF-1503C31EE160}"/>
              </a:ext>
            </a:extLst>
          </p:cNvPr>
          <p:cNvSpPr/>
          <p:nvPr/>
        </p:nvSpPr>
        <p:spPr>
          <a:xfrm>
            <a:off x="7711403" y="5040311"/>
            <a:ext cx="784237" cy="3198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127374-24C5-E0AF-9E77-EAA0741D1CB8}"/>
              </a:ext>
            </a:extLst>
          </p:cNvPr>
          <p:cNvSpPr/>
          <p:nvPr/>
        </p:nvSpPr>
        <p:spPr>
          <a:xfrm>
            <a:off x="8640179" y="5040312"/>
            <a:ext cx="784237" cy="3198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2F6637-22A6-9042-5A1A-6611178516D4}"/>
              </a:ext>
            </a:extLst>
          </p:cNvPr>
          <p:cNvSpPr/>
          <p:nvPr/>
        </p:nvSpPr>
        <p:spPr>
          <a:xfrm>
            <a:off x="9885047" y="5040311"/>
            <a:ext cx="784237" cy="3198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124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A3D8-D48E-B492-AD37-96633D7E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This is what a fruit fly does</a:t>
            </a:r>
          </a:p>
        </p:txBody>
      </p:sp>
      <p:pic>
        <p:nvPicPr>
          <p:cNvPr id="4" name="Drosophila_cleavage_and_gastrulation">
            <a:hlinkClick r:id="" action="ppaction://media"/>
            <a:extLst>
              <a:ext uri="{FF2B5EF4-FFF2-40B4-BE49-F238E27FC236}">
                <a16:creationId xmlns:a16="http://schemas.microsoft.com/office/drawing/2014/main" id="{DB1D8F0E-0456-3164-310E-0C069AF7411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47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713" y="1825625"/>
            <a:ext cx="10442575" cy="4351338"/>
          </a:xfrm>
        </p:spPr>
      </p:pic>
    </p:spTree>
    <p:extLst>
      <p:ext uri="{BB962C8B-B14F-4D97-AF65-F5344CB8AC3E}">
        <p14:creationId xmlns:p14="http://schemas.microsoft.com/office/powerpoint/2010/main" val="390468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0F41-D22C-BBCF-21E5-F8332649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513F7-71FF-8184-6561-C4B0014AA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4" name="Drosophila_cleavage_and_gastrulation">
            <a:hlinkClick r:id="" action="ppaction://media"/>
            <a:extLst>
              <a:ext uri="{FF2B5EF4-FFF2-40B4-BE49-F238E27FC236}">
                <a16:creationId xmlns:a16="http://schemas.microsoft.com/office/drawing/2014/main" id="{AC6A4834-2311-93BE-C016-85D66A140D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24" end="165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713" y="1825625"/>
            <a:ext cx="10442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E42F-5FED-3548-303A-090A7F2F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Lets see that again, from the bottom</a:t>
            </a:r>
          </a:p>
        </p:txBody>
      </p:sp>
      <p:pic>
        <p:nvPicPr>
          <p:cNvPr id="4" name="1-s2.0-S0960982223009892-mmc2">
            <a:hlinkClick r:id="" action="ppaction://media"/>
            <a:extLst>
              <a:ext uri="{FF2B5EF4-FFF2-40B4-BE49-F238E27FC236}">
                <a16:creationId xmlns:a16="http://schemas.microsoft.com/office/drawing/2014/main" id="{932CA922-761E-F156-7826-C7A6171E63E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504"/>
                </p14:media>
              </p:ext>
            </p:extLst>
          </p:nvPr>
        </p:nvPicPr>
        <p:blipFill rotWithShape="1">
          <a:blip r:embed="rId4"/>
          <a:srcRect t="69537"/>
          <a:stretch/>
        </p:blipFill>
        <p:spPr>
          <a:xfrm>
            <a:off x="1262827" y="1924050"/>
            <a:ext cx="9666345" cy="3962400"/>
          </a:xfrm>
        </p:spPr>
      </p:pic>
    </p:spTree>
    <p:extLst>
      <p:ext uri="{BB962C8B-B14F-4D97-AF65-F5344CB8AC3E}">
        <p14:creationId xmlns:p14="http://schemas.microsoft.com/office/powerpoint/2010/main" val="2844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111B-1604-66AE-71D5-805649C4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Pop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6E2C-02DE-FBA2-162F-071F557D1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C933A08F-9F15-3BBE-0433-84207F6E3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22" y="1681398"/>
            <a:ext cx="7786687" cy="463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BA3F6-317B-C6D8-2D9E-B036224B979F}"/>
              </a:ext>
            </a:extLst>
          </p:cNvPr>
          <p:cNvSpPr/>
          <p:nvPr/>
        </p:nvSpPr>
        <p:spPr>
          <a:xfrm>
            <a:off x="2448405" y="5459367"/>
            <a:ext cx="3260437" cy="5264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08170-2D9F-BB70-FBAF-C6F35D65776A}"/>
              </a:ext>
            </a:extLst>
          </p:cNvPr>
          <p:cNvSpPr/>
          <p:nvPr/>
        </p:nvSpPr>
        <p:spPr>
          <a:xfrm>
            <a:off x="6483158" y="5459367"/>
            <a:ext cx="3260437" cy="5264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842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A417-8ED8-45F4-1766-1ACDE90D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Our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C8391-E13C-37D4-59BF-BABA28BD99F7}"/>
              </a:ext>
            </a:extLst>
          </p:cNvPr>
          <p:cNvSpPr/>
          <p:nvPr/>
        </p:nvSpPr>
        <p:spPr>
          <a:xfrm>
            <a:off x="3917576" y="2725271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82FC4-386F-66A6-4DA7-B35353E82D3D}"/>
              </a:ext>
            </a:extLst>
          </p:cNvPr>
          <p:cNvCxnSpPr>
            <a:cxnSpLocks/>
          </p:cNvCxnSpPr>
          <p:nvPr/>
        </p:nvCxnSpPr>
        <p:spPr>
          <a:xfrm>
            <a:off x="2707341" y="3092824"/>
            <a:ext cx="1030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293AA7-24C1-AE39-AB91-812DCF6E035B}"/>
              </a:ext>
            </a:extLst>
          </p:cNvPr>
          <p:cNvSpPr txBox="1"/>
          <p:nvPr/>
        </p:nvSpPr>
        <p:spPr>
          <a:xfrm>
            <a:off x="1313329" y="2894711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is a cell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DF6DC17-4A5B-20F9-7AE4-85A5A5398B02}"/>
              </a:ext>
            </a:extLst>
          </p:cNvPr>
          <p:cNvSpPr/>
          <p:nvPr/>
        </p:nvSpPr>
        <p:spPr>
          <a:xfrm rot="20114015">
            <a:off x="4551830" y="2625414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B7ECAB-C7DE-F7E9-7EEE-F28500789448}"/>
              </a:ext>
            </a:extLst>
          </p:cNvPr>
          <p:cNvSpPr/>
          <p:nvPr/>
        </p:nvSpPr>
        <p:spPr>
          <a:xfrm rot="16200000">
            <a:off x="4018429" y="2287352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B4E48C-2BF6-1750-30B4-F07F1E267947}"/>
              </a:ext>
            </a:extLst>
          </p:cNvPr>
          <p:cNvSpPr txBox="1"/>
          <p:nvPr/>
        </p:nvSpPr>
        <p:spPr>
          <a:xfrm>
            <a:off x="5199529" y="1990165"/>
            <a:ext cx="236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These are its polarities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124C5-77BE-7AD5-B839-4BAC8B5B328D}"/>
              </a:ext>
            </a:extLst>
          </p:cNvPr>
          <p:cNvCxnSpPr/>
          <p:nvPr/>
        </p:nvCxnSpPr>
        <p:spPr>
          <a:xfrm flipH="1">
            <a:off x="4456348" y="2359497"/>
            <a:ext cx="1065911" cy="20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CFA4A7-94CD-F083-B7C5-B38025B4C650}"/>
              </a:ext>
            </a:extLst>
          </p:cNvPr>
          <p:cNvCxnSpPr>
            <a:cxnSpLocks/>
          </p:cNvCxnSpPr>
          <p:nvPr/>
        </p:nvCxnSpPr>
        <p:spPr>
          <a:xfrm flipH="1">
            <a:off x="5082876" y="2359497"/>
            <a:ext cx="439383" cy="299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C87DF54-C561-AFF1-37BF-CBE87AF678E0}"/>
              </a:ext>
            </a:extLst>
          </p:cNvPr>
          <p:cNvSpPr/>
          <p:nvPr/>
        </p:nvSpPr>
        <p:spPr>
          <a:xfrm>
            <a:off x="6199096" y="3585883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62283AB-3C2F-8B40-43E5-873780F9D0F2}"/>
              </a:ext>
            </a:extLst>
          </p:cNvPr>
          <p:cNvSpPr/>
          <p:nvPr/>
        </p:nvSpPr>
        <p:spPr>
          <a:xfrm rot="2630003">
            <a:off x="6725776" y="4166580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068550-95BE-9259-CA2A-D3ACD3C14911}"/>
              </a:ext>
            </a:extLst>
          </p:cNvPr>
          <p:cNvSpPr/>
          <p:nvPr/>
        </p:nvSpPr>
        <p:spPr>
          <a:xfrm rot="17696129">
            <a:off x="6552123" y="31931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8263D-E467-9F75-1A5E-3AB115F6E10B}"/>
              </a:ext>
            </a:extLst>
          </p:cNvPr>
          <p:cNvSpPr txBox="1"/>
          <p:nvPr/>
        </p:nvSpPr>
        <p:spPr>
          <a:xfrm>
            <a:off x="4912657" y="5151149"/>
            <a:ext cx="236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is another cell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603F7-4E52-C0F2-732A-C391E907D66F}"/>
              </a:ext>
            </a:extLst>
          </p:cNvPr>
          <p:cNvCxnSpPr/>
          <p:nvPr/>
        </p:nvCxnSpPr>
        <p:spPr>
          <a:xfrm flipV="1">
            <a:off x="6382871" y="4384519"/>
            <a:ext cx="71717" cy="69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758F85-2F52-A920-A766-FF1C3FE41ABC}"/>
              </a:ext>
            </a:extLst>
          </p:cNvPr>
          <p:cNvSpPr txBox="1"/>
          <p:nvPr/>
        </p:nvSpPr>
        <p:spPr>
          <a:xfrm>
            <a:off x="3101788" y="4294095"/>
            <a:ext cx="309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Through their interaction we define a potential</a:t>
            </a:r>
          </a:p>
        </p:txBody>
      </p:sp>
    </p:spTree>
    <p:extLst>
      <p:ext uri="{BB962C8B-B14F-4D97-AF65-F5344CB8AC3E}">
        <p14:creationId xmlns:p14="http://schemas.microsoft.com/office/powerpoint/2010/main" val="395634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A3A7-597B-EB3F-6ACA-4DB6A1E4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DAAFB0-4BC6-33CD-DDC3-9D25E6656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1B2166-7DAB-C656-2456-E1464D24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A607E85-CE72-11BC-590F-F42FE69C46BD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3CD4708-634F-81E4-585D-04A018DCD2D6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2E2D443-D0C6-18D8-419A-2556D6DDA9A7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9B81A4-C4F8-8CCD-721E-0BC0A49BFF61}"/>
              </a:ext>
            </a:extLst>
          </p:cNvPr>
          <p:cNvSpPr/>
          <p:nvPr/>
        </p:nvSpPr>
        <p:spPr>
          <a:xfrm>
            <a:off x="1320613" y="5558777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8A91159-BED9-A7FA-37B5-30F327EFA18C}"/>
              </a:ext>
            </a:extLst>
          </p:cNvPr>
          <p:cNvSpPr/>
          <p:nvPr/>
        </p:nvSpPr>
        <p:spPr>
          <a:xfrm rot="13511283">
            <a:off x="1009765" y="528433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9DD468-EAD4-2DE7-B974-ECE926C24CD2}"/>
              </a:ext>
            </a:extLst>
          </p:cNvPr>
          <p:cNvSpPr/>
          <p:nvPr/>
        </p:nvSpPr>
        <p:spPr>
          <a:xfrm rot="17418213">
            <a:off x="1648973" y="516023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1444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F0AC-B572-88F5-D066-A1052272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98F8-6B04-45DF-5758-9FF6F614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636017-BFF1-8926-0494-1F1202EC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4F362-931D-F56B-404D-48426EAC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4D124A-96B1-FA4C-588B-E946EABDDBC9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976DF0-2D54-1F65-C456-CC2D5443AB92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DB09C1-9B3E-C245-785C-ECC64F499E9B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34BFEEF-5B32-FAD9-D5D2-B13383F3FB98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DB53A3-ABFE-5D13-301D-778B79A0AE98}"/>
              </a:ext>
            </a:extLst>
          </p:cNvPr>
          <p:cNvSpPr/>
          <p:nvPr/>
        </p:nvSpPr>
        <p:spPr>
          <a:xfrm>
            <a:off x="1320613" y="5558777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9F9D412-B73C-4713-DAB6-4E2BF3AD853D}"/>
              </a:ext>
            </a:extLst>
          </p:cNvPr>
          <p:cNvSpPr/>
          <p:nvPr/>
        </p:nvSpPr>
        <p:spPr>
          <a:xfrm rot="13511283">
            <a:off x="991835" y="530226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6653D2-1906-A5E6-5C76-9BFE3A46B1CA}"/>
              </a:ext>
            </a:extLst>
          </p:cNvPr>
          <p:cNvSpPr/>
          <p:nvPr/>
        </p:nvSpPr>
        <p:spPr>
          <a:xfrm rot="17418213">
            <a:off x="1648973" y="516023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34AA2C-411B-EBCD-398D-A70658B9269E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8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B52C-A112-7524-05AD-7FF48FEC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0997-63C2-34B8-67C4-48B869BB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89DF57-A18A-10A3-389D-2AD2C3C46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EF4B0-EDF7-55F2-61FA-CEF471CEC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B15EA-7065-F013-17C0-99788824088F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1F1F06-B399-4C4C-AE9B-14F96BA13638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1544E5-5E8C-5684-76C7-0C43B3954DD1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AFA15C3-EB73-716C-47E4-9C134C166ACF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E626C1-5CC8-70BD-713A-CBCFFB50D936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DEBFD71-5CE6-2D18-B522-3D56D8FD6282}"/>
              </a:ext>
            </a:extLst>
          </p:cNvPr>
          <p:cNvSpPr/>
          <p:nvPr/>
        </p:nvSpPr>
        <p:spPr>
          <a:xfrm rot="13511283">
            <a:off x="1519400" y="3721619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737F22E-5B09-B330-38DE-E3E16809084E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64A188-9160-277F-ECDC-DB5DFF68DC8D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28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F010393E83E842B6905F441488E749" ma:contentTypeVersion="2" ma:contentTypeDescription="Create a new document." ma:contentTypeScope="" ma:versionID="83697500c7ac196007a9ed87dd20a41b">
  <xsd:schema xmlns:xsd="http://www.w3.org/2001/XMLSchema" xmlns:xs="http://www.w3.org/2001/XMLSchema" xmlns:p="http://schemas.microsoft.com/office/2006/metadata/properties" xmlns:ns3="e0b17025-51bb-43a2-a5f9-87bc857debdd" targetNamespace="http://schemas.microsoft.com/office/2006/metadata/properties" ma:root="true" ma:fieldsID="34c4e917d04d1491c1fa852c7daa78be" ns3:_="">
    <xsd:import namespace="e0b17025-51bb-43a2-a5f9-87bc857deb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17025-51bb-43a2-a5f9-87bc857deb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CDEC48-EB42-4CAF-8776-EFF482A70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b17025-51bb-43a2-a5f9-87bc857deb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5D7B50-306A-4A0A-A1E5-C8C9773E39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4555CE-E0DE-4278-AAF4-3660ADF6FA45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e0b17025-51bb-43a2-a5f9-87bc857debd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253</Words>
  <Application>Microsoft Office PowerPoint</Application>
  <PresentationFormat>Widescreen</PresentationFormat>
  <Paragraphs>51</Paragraphs>
  <Slides>19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Linux Libertine</vt:lpstr>
      <vt:lpstr>Office Theme</vt:lpstr>
      <vt:lpstr>What I have learned about fruit flies, proteins, and simulating cell dynamics, what I have been doing so far and what I expect to be doing for the coming year</vt:lpstr>
      <vt:lpstr>This is what a fruit fly does</vt:lpstr>
      <vt:lpstr>PowerPoint Presentation</vt:lpstr>
      <vt:lpstr>Lets see that again, from the bottom</vt:lpstr>
      <vt:lpstr>Pop quiz</vt:lpstr>
      <vt:lpstr>Our model</vt:lpstr>
      <vt:lpstr>The potential</vt:lpstr>
      <vt:lpstr>The potential</vt:lpstr>
      <vt:lpstr>The potential</vt:lpstr>
      <vt:lpstr>The potential</vt:lpstr>
      <vt:lpstr>The potential</vt:lpstr>
      <vt:lpstr>The potential</vt:lpstr>
      <vt:lpstr>The potential</vt:lpstr>
      <vt:lpstr>And finally: My work</vt:lpstr>
      <vt:lpstr>Pop quiz</vt:lpstr>
      <vt:lpstr>My results</vt:lpstr>
      <vt:lpstr>The beauty of having a simulation</vt:lpstr>
      <vt:lpstr>What I will be doing for the coming year</vt:lpstr>
      <vt:lpstr>Final pop quiz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Jakob Hallundbæk Schauser</dc:creator>
  <cp:lastModifiedBy>Jakob Hallundbæk Schauser</cp:lastModifiedBy>
  <cp:revision>5</cp:revision>
  <dcterms:created xsi:type="dcterms:W3CDTF">2024-02-05T09:03:38Z</dcterms:created>
  <dcterms:modified xsi:type="dcterms:W3CDTF">2024-02-06T21:24:21Z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0x01010025F010393E83E842B6905F441488E749</vt:lpwstr>
  </property>
</Properties>
</file>